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3" r:id="rId5"/>
    <p:sldId id="257" r:id="rId6"/>
    <p:sldId id="264" r:id="rId7"/>
    <p:sldId id="258" r:id="rId8"/>
    <p:sldId id="260" r:id="rId9"/>
    <p:sldId id="265" r:id="rId10"/>
    <p:sldId id="266" r:id="rId11"/>
    <p:sldId id="267" r:id="rId12"/>
    <p:sldId id="268" r:id="rId13"/>
    <p:sldId id="269"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285860"/>
            <a:ext cx="7772400" cy="3084525"/>
          </a:xfrm>
        </p:spPr>
        <p:txBody>
          <a:bodyPr>
            <a:normAutofit fontScale="90000"/>
          </a:bodyPr>
          <a:lstStyle/>
          <a:p>
            <a:r>
              <a:rPr lang="ru-RU" dirty="0" smtClean="0"/>
              <a:t>«Формирование умения устанавливать причинно-следственные связи в ходе работы с историческим текстом»</a:t>
            </a:r>
            <a:endParaRPr lang="ru-RU" dirty="0"/>
          </a:p>
        </p:txBody>
      </p:sp>
      <p:sp>
        <p:nvSpPr>
          <p:cNvPr id="3" name="Подзаголовок 2"/>
          <p:cNvSpPr>
            <a:spLocks noGrp="1"/>
          </p:cNvSpPr>
          <p:nvPr>
            <p:ph type="subTitle" idx="1"/>
          </p:nvPr>
        </p:nvSpPr>
        <p:spPr>
          <a:xfrm>
            <a:off x="1285852" y="4572008"/>
            <a:ext cx="6400800" cy="1752600"/>
          </a:xfrm>
        </p:spPr>
        <p:txBody>
          <a:bodyPr>
            <a:normAutofit fontScale="77500" lnSpcReduction="20000"/>
          </a:bodyPr>
          <a:lstStyle/>
          <a:p>
            <a:r>
              <a:rPr lang="ru-RU" dirty="0" err="1" smtClean="0"/>
              <a:t>Грехова</a:t>
            </a:r>
            <a:r>
              <a:rPr lang="ru-RU" dirty="0" smtClean="0"/>
              <a:t> Вероника </a:t>
            </a:r>
            <a:r>
              <a:rPr lang="ru-RU" dirty="0" err="1" smtClean="0"/>
              <a:t>Шахиновна</a:t>
            </a:r>
            <a:r>
              <a:rPr lang="ru-RU" dirty="0" smtClean="0"/>
              <a:t>, учитель истории МБОУ «СОШ № 16 с УИОП» г.Лысьва</a:t>
            </a:r>
          </a:p>
          <a:p>
            <a:r>
              <a:rPr lang="ru-RU" dirty="0" err="1" smtClean="0"/>
              <a:t>Дюкова</a:t>
            </a:r>
            <a:r>
              <a:rPr lang="ru-RU" dirty="0" smtClean="0"/>
              <a:t> Марина Васильевна, учитель истории и обществознания МБОУ «Рождественская СОШ» Карагайского района</a:t>
            </a:r>
            <a:endParaRPr lang="ru-RU" dirty="0"/>
          </a:p>
        </p:txBody>
      </p:sp>
      <p:sp>
        <p:nvSpPr>
          <p:cNvPr id="4" name="Прямоугольник 3"/>
          <p:cNvSpPr/>
          <p:nvPr/>
        </p:nvSpPr>
        <p:spPr>
          <a:xfrm>
            <a:off x="0" y="0"/>
            <a:ext cx="9144000" cy="1200329"/>
          </a:xfrm>
          <a:prstGeom prst="rect">
            <a:avLst/>
          </a:prstGeom>
        </p:spPr>
        <p:txBody>
          <a:bodyPr wrap="square">
            <a:spAutoFit/>
          </a:bodyPr>
          <a:lstStyle/>
          <a:p>
            <a:pPr algn="ctr"/>
            <a:r>
              <a:rPr lang="ru-RU" b="1" dirty="0" smtClean="0"/>
              <a:t>«</a:t>
            </a:r>
            <a:r>
              <a:rPr lang="ru-RU" b="1" dirty="0" smtClean="0"/>
              <a:t>Формирование и развитие образовательных результатов </a:t>
            </a:r>
            <a:r>
              <a:rPr lang="ru-RU" b="1" dirty="0" err="1" smtClean="0"/>
              <a:t>деятельностного</a:t>
            </a:r>
            <a:r>
              <a:rPr lang="ru-RU" b="1" dirty="0" smtClean="0"/>
              <a:t> типа на уроках истории»</a:t>
            </a:r>
          </a:p>
          <a:p>
            <a:pPr algn="ctr"/>
            <a:r>
              <a:rPr lang="ru-RU" dirty="0" smtClean="0"/>
              <a:t>Руководитель секции – Завадская Елена Николаевна, </a:t>
            </a:r>
          </a:p>
          <a:p>
            <a:pPr algn="ctr"/>
            <a:r>
              <a:rPr lang="ru-RU" dirty="0" smtClean="0"/>
              <a:t>методист отдела РОС ГАУ ДПО «ИРО ПК»</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429684" cy="6643710"/>
          </a:xfrm>
        </p:spPr>
        <p:txBody>
          <a:bodyPr>
            <a:normAutofit fontScale="62500" lnSpcReduction="20000"/>
          </a:bodyPr>
          <a:lstStyle/>
          <a:p>
            <a:r>
              <a:rPr lang="ru-RU" dirty="0" smtClean="0"/>
              <a:t>1. «Солдаты! Начинается новая, вторая по счету, польская война! Первая завершилась в Тильзите. Там Россия обещала быть вечным союзником для Франции в войне с Англией, но свое обещание нарушила. Русский император не желает давать объяснений своим действиям, пока французские орлы не перейдут за Рейн. Неужели они думают, что мы стали другими? Неужели это не мы победители Аустерлица? Россия поставила Францию перед выбором – позор или война. Выбор очевиден! Идем вперед, перейдем Неман! Вторая польская война будет славной для французского оружия. Она принесет гонец губительному влиянию России на дела Европы».</a:t>
            </a:r>
          </a:p>
          <a:p>
            <a:pPr algn="r"/>
            <a:r>
              <a:rPr lang="ru-RU" i="1" dirty="0" smtClean="0"/>
              <a:t>Приказ Наполеона от 10 июня 1812 г.</a:t>
            </a:r>
            <a:endParaRPr lang="ru-RU" dirty="0" smtClean="0"/>
          </a:p>
          <a:p>
            <a:pPr>
              <a:buNone/>
            </a:pPr>
            <a:r>
              <a:rPr lang="ru-RU" dirty="0" smtClean="0"/>
              <a:t> </a:t>
            </a:r>
          </a:p>
          <a:p>
            <a:r>
              <a:rPr lang="ru-RU" dirty="0" smtClean="0"/>
              <a:t>2. «С давних пор Франция пытается посягать на самостоятельность России. Всегда мы пытались быть кроткими, полагая так отклонить ее попытки к захвату. При всем нашем желании сохранить мир, мы вынуждены собрать войска, чтобы защитить Родину. Нет никаких возможностей для мирного решения конфликта с Францией, а значит, остается только одно – защищать правду, защищать Россию от захватчиков. Мне не нужно напоминать полководцам и солдатам о храбрости, она в наших сердцах. В наших венах течет кровь победителей, кровь славян. Солдаты! Вы защищаете страну, защищаете религию, защищаете отечество. Я с Вами. Бог с нами».</a:t>
            </a:r>
          </a:p>
          <a:p>
            <a:pPr algn="r"/>
            <a:r>
              <a:rPr lang="ru-RU" i="1" dirty="0" smtClean="0"/>
              <a:t>Приказ Александра 1 от 13 июня 1812 г.</a:t>
            </a:r>
            <a:endParaRPr lang="ru-R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Объект оценивания:</a:t>
            </a:r>
            <a:endParaRPr lang="ru-RU" b="1" dirty="0"/>
          </a:p>
        </p:txBody>
      </p:sp>
      <p:graphicFrame>
        <p:nvGraphicFramePr>
          <p:cNvPr id="4" name="Содержимое 3"/>
          <p:cNvGraphicFramePr>
            <a:graphicFrameLocks noGrp="1"/>
          </p:cNvGraphicFramePr>
          <p:nvPr>
            <p:ph idx="1"/>
          </p:nvPr>
        </p:nvGraphicFramePr>
        <p:xfrm>
          <a:off x="857224" y="1857364"/>
          <a:ext cx="7643866" cy="3364992"/>
        </p:xfrm>
        <a:graphic>
          <a:graphicData uri="http://schemas.openxmlformats.org/drawingml/2006/table">
            <a:tbl>
              <a:tblPr/>
              <a:tblGrid>
                <a:gridCol w="3821534"/>
                <a:gridCol w="3822332"/>
              </a:tblGrid>
              <a:tr h="0">
                <a:tc gridSpan="2">
                  <a:txBody>
                    <a:bodyPr/>
                    <a:lstStyle/>
                    <a:p>
                      <a:pPr>
                        <a:lnSpc>
                          <a:spcPct val="115000"/>
                        </a:lnSpc>
                        <a:spcAft>
                          <a:spcPts val="0"/>
                        </a:spcAft>
                      </a:pPr>
                      <a:r>
                        <a:rPr lang="ru-RU" sz="3200" b="1" dirty="0">
                          <a:latin typeface="Times New Roman"/>
                          <a:ea typeface="Calibri"/>
                          <a:cs typeface="Times New Roman"/>
                        </a:rPr>
                        <a:t>Событие:     </a:t>
                      </a:r>
                      <a:endParaRPr lang="ru-RU"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0">
                <a:tc gridSpan="2">
                  <a:txBody>
                    <a:bodyPr/>
                    <a:lstStyle/>
                    <a:p>
                      <a:pPr algn="ctr">
                        <a:lnSpc>
                          <a:spcPct val="115000"/>
                        </a:lnSpc>
                        <a:spcAft>
                          <a:spcPts val="0"/>
                        </a:spcAft>
                      </a:pPr>
                      <a:r>
                        <a:rPr lang="ru-RU" sz="3200" b="1">
                          <a:latin typeface="Times New Roman"/>
                          <a:ea typeface="Calibri"/>
                          <a:cs typeface="Times New Roman"/>
                        </a:rPr>
                        <a:t>Причины</a:t>
                      </a:r>
                      <a:endParaRPr lang="ru-RU" sz="3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0">
                <a:tc>
                  <a:txBody>
                    <a:bodyPr/>
                    <a:lstStyle/>
                    <a:p>
                      <a:pPr algn="ctr">
                        <a:lnSpc>
                          <a:spcPct val="115000"/>
                        </a:lnSpc>
                        <a:spcAft>
                          <a:spcPts val="0"/>
                        </a:spcAft>
                      </a:pPr>
                      <a:r>
                        <a:rPr lang="ru-RU" sz="3200" b="1">
                          <a:latin typeface="Times New Roman"/>
                          <a:ea typeface="Calibri"/>
                          <a:cs typeface="Times New Roman"/>
                        </a:rPr>
                        <a:t>Наполеон</a:t>
                      </a:r>
                      <a:endParaRPr lang="ru-RU" sz="3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3200" b="1">
                          <a:latin typeface="Times New Roman"/>
                          <a:ea typeface="Calibri"/>
                          <a:cs typeface="Times New Roman"/>
                        </a:rPr>
                        <a:t>Александр </a:t>
                      </a:r>
                      <a:r>
                        <a:rPr lang="en-US" sz="3200" b="1">
                          <a:latin typeface="Times New Roman"/>
                          <a:ea typeface="Calibri"/>
                          <a:cs typeface="Times New Roman"/>
                        </a:rPr>
                        <a:t>I</a:t>
                      </a:r>
                      <a:endParaRPr lang="ru-RU" sz="3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endParaRPr lang="ru-RU" sz="3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3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endParaRPr lang="ru-RU" sz="3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3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endParaRPr lang="ru-RU" sz="3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3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Критерии и параметры оценивания</a:t>
            </a:r>
            <a:endParaRPr lang="ru-RU" dirty="0"/>
          </a:p>
        </p:txBody>
      </p:sp>
      <p:graphicFrame>
        <p:nvGraphicFramePr>
          <p:cNvPr id="4" name="Содержимое 3"/>
          <p:cNvGraphicFramePr>
            <a:graphicFrameLocks noGrp="1"/>
          </p:cNvGraphicFramePr>
          <p:nvPr>
            <p:ph idx="1"/>
          </p:nvPr>
        </p:nvGraphicFramePr>
        <p:xfrm>
          <a:off x="1" y="1428736"/>
          <a:ext cx="9143998" cy="5257800"/>
        </p:xfrm>
        <a:graphic>
          <a:graphicData uri="http://schemas.openxmlformats.org/drawingml/2006/table">
            <a:tbl>
              <a:tblPr/>
              <a:tblGrid>
                <a:gridCol w="3706767"/>
                <a:gridCol w="3706767"/>
                <a:gridCol w="1730464"/>
              </a:tblGrid>
              <a:tr h="347665">
                <a:tc>
                  <a:txBody>
                    <a:bodyPr/>
                    <a:lstStyle/>
                    <a:p>
                      <a:pPr algn="ctr">
                        <a:lnSpc>
                          <a:spcPct val="115000"/>
                        </a:lnSpc>
                        <a:spcAft>
                          <a:spcPts val="1000"/>
                        </a:spcAft>
                      </a:pPr>
                      <a:r>
                        <a:rPr lang="ru-RU" sz="2000" b="1">
                          <a:latin typeface="Times New Roman"/>
                          <a:ea typeface="Calibri"/>
                          <a:cs typeface="Times New Roman"/>
                        </a:rPr>
                        <a:t>Критерии</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latin typeface="Times New Roman"/>
                          <a:ea typeface="Calibri"/>
                          <a:cs typeface="Times New Roman"/>
                        </a:rPr>
                        <a:t>Параметры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b="1">
                          <a:latin typeface="Times New Roman"/>
                          <a:ea typeface="Calibri"/>
                          <a:cs typeface="Times New Roman"/>
                        </a:rPr>
                        <a:t>Баллы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rowSpan="4">
                  <a:txBody>
                    <a:bodyPr/>
                    <a:lstStyle/>
                    <a:p>
                      <a:pPr>
                        <a:lnSpc>
                          <a:spcPct val="115000"/>
                        </a:lnSpc>
                        <a:spcAft>
                          <a:spcPts val="1000"/>
                        </a:spcAft>
                      </a:pPr>
                      <a:r>
                        <a:rPr lang="ru-RU" sz="2000">
                          <a:latin typeface="Times New Roman"/>
                          <a:ea typeface="Calibri"/>
                          <a:cs typeface="Times New Roman"/>
                        </a:rPr>
                        <a:t>1. Определены причины начала войны Наполеоном</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2000">
                          <a:latin typeface="Times New Roman"/>
                          <a:ea typeface="Calibri"/>
                          <a:cs typeface="Times New Roman"/>
                        </a:rPr>
                        <a:t>Установлены 4 причины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3</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Установлены 2-3 причины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2</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Установлена 1 причина</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1</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330">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Причины не установлены или установлены не верно</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0</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rowSpan="4">
                  <a:txBody>
                    <a:bodyPr/>
                    <a:lstStyle/>
                    <a:p>
                      <a:pPr>
                        <a:lnSpc>
                          <a:spcPct val="115000"/>
                        </a:lnSpc>
                        <a:spcAft>
                          <a:spcPts val="1000"/>
                        </a:spcAft>
                      </a:pPr>
                      <a:r>
                        <a:rPr lang="ru-RU" sz="2000">
                          <a:latin typeface="Times New Roman"/>
                          <a:ea typeface="Calibri"/>
                          <a:cs typeface="Times New Roman"/>
                        </a:rPr>
                        <a:t>2. Определены причины начала войны Александром </a:t>
                      </a:r>
                      <a:r>
                        <a:rPr lang="en-US" sz="2000">
                          <a:latin typeface="Times New Roman"/>
                          <a:ea typeface="Calibri"/>
                          <a:cs typeface="Times New Roman"/>
                        </a:rPr>
                        <a:t>I</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2000">
                          <a:latin typeface="Times New Roman"/>
                          <a:ea typeface="Calibri"/>
                          <a:cs typeface="Times New Roman"/>
                        </a:rPr>
                        <a:t>Установлены 4 причины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3</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Установлены 2-3 причины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2</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Установлена 1 причина</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1</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330">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Причины не установлены или установлены не верно</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0</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rowSpan="2">
                  <a:txBody>
                    <a:bodyPr/>
                    <a:lstStyle/>
                    <a:p>
                      <a:pPr>
                        <a:lnSpc>
                          <a:spcPct val="115000"/>
                        </a:lnSpc>
                        <a:spcAft>
                          <a:spcPts val="1000"/>
                        </a:spcAft>
                      </a:pPr>
                      <a:r>
                        <a:rPr lang="ru-RU" sz="2000">
                          <a:latin typeface="Times New Roman"/>
                          <a:ea typeface="Calibri"/>
                          <a:cs typeface="Times New Roman"/>
                        </a:rPr>
                        <a:t>3. Определение события</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2000">
                          <a:latin typeface="Times New Roman"/>
                          <a:ea typeface="Calibri"/>
                          <a:cs typeface="Times New Roman"/>
                        </a:rPr>
                        <a:t>Событие установлено верно </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2</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330">
                <a:tc vMerge="1">
                  <a:txBody>
                    <a:bodyPr/>
                    <a:lstStyle/>
                    <a:p>
                      <a:endParaRPr lang="ru-RU"/>
                    </a:p>
                  </a:txBody>
                  <a:tcPr/>
                </a:tc>
                <a:tc>
                  <a:txBody>
                    <a:bodyPr/>
                    <a:lstStyle/>
                    <a:p>
                      <a:pPr>
                        <a:lnSpc>
                          <a:spcPct val="115000"/>
                        </a:lnSpc>
                        <a:spcAft>
                          <a:spcPts val="1000"/>
                        </a:spcAft>
                      </a:pPr>
                      <a:r>
                        <a:rPr lang="ru-RU" sz="2000">
                          <a:latin typeface="Times New Roman"/>
                          <a:ea typeface="Calibri"/>
                          <a:cs typeface="Times New Roman"/>
                        </a:rPr>
                        <a:t>Событие не установлено, либо установлено не верно</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Calibri"/>
                          <a:cs typeface="Times New Roman"/>
                        </a:rPr>
                        <a:t>0</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665">
                <a:tc gridSpan="2">
                  <a:txBody>
                    <a:bodyPr/>
                    <a:lstStyle/>
                    <a:p>
                      <a:pPr algn="r">
                        <a:lnSpc>
                          <a:spcPct val="115000"/>
                        </a:lnSpc>
                        <a:spcAft>
                          <a:spcPts val="1000"/>
                        </a:spcAft>
                      </a:pPr>
                      <a:r>
                        <a:rPr lang="ru-RU" sz="2000" b="1">
                          <a:latin typeface="Times New Roman"/>
                          <a:ea typeface="Calibri"/>
                          <a:cs typeface="Times New Roman"/>
                        </a:rPr>
                        <a:t>Итого (максимум)</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1000"/>
                        </a:spcAft>
                      </a:pPr>
                      <a:r>
                        <a:rPr lang="ru-RU" sz="2000" b="1" dirty="0">
                          <a:latin typeface="Times New Roman"/>
                          <a:ea typeface="Calibri"/>
                          <a:cs typeface="Times New Roman"/>
                        </a:rPr>
                        <a:t>8</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lstStyle/>
          <a:p>
            <a:r>
              <a:rPr lang="ru-RU" b="1" dirty="0" smtClean="0"/>
              <a:t>Ответы</a:t>
            </a:r>
            <a:endParaRPr lang="ru-RU" dirty="0"/>
          </a:p>
        </p:txBody>
      </p:sp>
      <p:sp>
        <p:nvSpPr>
          <p:cNvPr id="3" name="Содержимое 2"/>
          <p:cNvSpPr>
            <a:spLocks noGrp="1"/>
          </p:cNvSpPr>
          <p:nvPr>
            <p:ph idx="1"/>
          </p:nvPr>
        </p:nvSpPr>
        <p:spPr>
          <a:xfrm>
            <a:off x="0" y="5072074"/>
            <a:ext cx="9144000" cy="2125659"/>
          </a:xfrm>
        </p:spPr>
        <p:txBody>
          <a:bodyPr>
            <a:normAutofit/>
          </a:bodyPr>
          <a:lstStyle/>
          <a:p>
            <a:endParaRPr lang="ru-RU" dirty="0" smtClean="0"/>
          </a:p>
          <a:p>
            <a:pPr>
              <a:buNone/>
            </a:pPr>
            <a:r>
              <a:rPr lang="ru-RU" b="1" dirty="0" smtClean="0"/>
              <a:t>7 - 8 - баллов  – «5»</a:t>
            </a:r>
            <a:r>
              <a:rPr lang="ru-RU" dirty="0" smtClean="0"/>
              <a:t>         </a:t>
            </a:r>
            <a:r>
              <a:rPr lang="ru-RU" b="1" dirty="0" smtClean="0"/>
              <a:t>6 – 5 баллов – «4»</a:t>
            </a:r>
            <a:endParaRPr lang="ru-RU" dirty="0" smtClean="0"/>
          </a:p>
          <a:p>
            <a:pPr>
              <a:buNone/>
            </a:pPr>
            <a:r>
              <a:rPr lang="ru-RU" b="1" dirty="0" smtClean="0"/>
              <a:t>4 – 3 балла – «3»             Меньше 3 баллов – «2»</a:t>
            </a:r>
            <a:endParaRPr lang="ru-RU" dirty="0" smtClean="0"/>
          </a:p>
          <a:p>
            <a:endParaRPr lang="ru-RU" dirty="0"/>
          </a:p>
        </p:txBody>
      </p:sp>
      <p:graphicFrame>
        <p:nvGraphicFramePr>
          <p:cNvPr id="4" name="Таблица 3"/>
          <p:cNvGraphicFramePr>
            <a:graphicFrameLocks noGrp="1"/>
          </p:cNvGraphicFramePr>
          <p:nvPr/>
        </p:nvGraphicFramePr>
        <p:xfrm>
          <a:off x="0" y="1000108"/>
          <a:ext cx="9144000" cy="4723935"/>
        </p:xfrm>
        <a:graphic>
          <a:graphicData uri="http://schemas.openxmlformats.org/drawingml/2006/table">
            <a:tbl>
              <a:tblPr/>
              <a:tblGrid>
                <a:gridCol w="4571522"/>
                <a:gridCol w="4572478"/>
              </a:tblGrid>
              <a:tr h="326659">
                <a:tc gridSpan="2">
                  <a:txBody>
                    <a:bodyPr/>
                    <a:lstStyle/>
                    <a:p>
                      <a:pPr>
                        <a:lnSpc>
                          <a:spcPct val="115000"/>
                        </a:lnSpc>
                        <a:spcAft>
                          <a:spcPts val="0"/>
                        </a:spcAft>
                      </a:pPr>
                      <a:r>
                        <a:rPr lang="ru-RU" sz="2000" b="1" dirty="0">
                          <a:latin typeface="Times New Roman"/>
                          <a:ea typeface="Calibri"/>
                          <a:cs typeface="Times New Roman"/>
                        </a:rPr>
                        <a:t>Событие: </a:t>
                      </a:r>
                      <a:r>
                        <a:rPr lang="ru-RU" sz="2000" dirty="0">
                          <a:latin typeface="Times New Roman"/>
                          <a:ea typeface="Calibri"/>
                          <a:cs typeface="Times New Roman"/>
                        </a:rPr>
                        <a:t>Отечественная война 1812 г.</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26659">
                <a:tc gridSpan="2">
                  <a:txBody>
                    <a:bodyPr/>
                    <a:lstStyle/>
                    <a:p>
                      <a:pPr algn="ctr">
                        <a:lnSpc>
                          <a:spcPct val="115000"/>
                        </a:lnSpc>
                        <a:spcAft>
                          <a:spcPts val="0"/>
                        </a:spcAft>
                      </a:pPr>
                      <a:r>
                        <a:rPr lang="ru-RU" sz="2000" b="1">
                          <a:latin typeface="Times New Roman"/>
                          <a:ea typeface="Calibri"/>
                          <a:cs typeface="Times New Roman"/>
                        </a:rPr>
                        <a:t>Причины: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26659">
                <a:tc>
                  <a:txBody>
                    <a:bodyPr/>
                    <a:lstStyle/>
                    <a:p>
                      <a:pPr algn="ctr">
                        <a:lnSpc>
                          <a:spcPct val="115000"/>
                        </a:lnSpc>
                        <a:spcAft>
                          <a:spcPts val="0"/>
                        </a:spcAft>
                      </a:pPr>
                      <a:r>
                        <a:rPr lang="ru-RU" sz="2000" b="1" dirty="0">
                          <a:latin typeface="Times New Roman"/>
                          <a:ea typeface="Calibri"/>
                          <a:cs typeface="Times New Roman"/>
                        </a:rPr>
                        <a:t>Наполеон</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Александр </a:t>
                      </a:r>
                      <a:r>
                        <a:rPr lang="en-US" sz="2000" b="1">
                          <a:latin typeface="Times New Roman"/>
                          <a:ea typeface="Calibri"/>
                          <a:cs typeface="Times New Roman"/>
                        </a:rPr>
                        <a:t>I</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4205">
                <a:tc>
                  <a:txBody>
                    <a:bodyPr/>
                    <a:lstStyle/>
                    <a:p>
                      <a:pPr algn="ctr">
                        <a:lnSpc>
                          <a:spcPct val="115000"/>
                        </a:lnSpc>
                        <a:spcAft>
                          <a:spcPts val="0"/>
                        </a:spcAft>
                      </a:pPr>
                      <a:r>
                        <a:rPr lang="ru-RU" sz="2000">
                          <a:solidFill>
                            <a:srgbClr val="000000"/>
                          </a:solidFill>
                          <a:latin typeface="Times New Roman"/>
                          <a:ea typeface="Times New Roman"/>
                          <a:cs typeface="Times New Roman"/>
                        </a:rPr>
                        <a:t>Россия обещала быть вечным союзником для Франции в войне с Англией, но свое обещание нарушила</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Франция пытается посягать на самостоятельность России</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4205">
                <a:tc>
                  <a:txBody>
                    <a:bodyPr/>
                    <a:lstStyle/>
                    <a:p>
                      <a:pPr algn="ctr">
                        <a:lnSpc>
                          <a:spcPct val="115000"/>
                        </a:lnSpc>
                        <a:spcAft>
                          <a:spcPts val="0"/>
                        </a:spcAft>
                      </a:pPr>
                      <a:r>
                        <a:rPr lang="ru-RU" sz="2000">
                          <a:solidFill>
                            <a:srgbClr val="000000"/>
                          </a:solidFill>
                          <a:latin typeface="Times New Roman"/>
                          <a:ea typeface="Times New Roman"/>
                          <a:cs typeface="Times New Roman"/>
                        </a:rPr>
                        <a:t>Россия поставила Францию перед выбором – позор или война.</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Защитить Родину (</a:t>
                      </a:r>
                      <a:r>
                        <a:rPr lang="ru-RU" sz="2000" i="1">
                          <a:solidFill>
                            <a:srgbClr val="000000"/>
                          </a:solidFill>
                          <a:latin typeface="Times New Roman"/>
                          <a:ea typeface="Times New Roman"/>
                          <a:cs typeface="Times New Roman"/>
                        </a:rPr>
                        <a:t>либо</a:t>
                      </a:r>
                      <a:r>
                        <a:rPr lang="ru-RU" sz="2000">
                          <a:solidFill>
                            <a:srgbClr val="000000"/>
                          </a:solidFill>
                          <a:latin typeface="Times New Roman"/>
                          <a:ea typeface="Times New Roman"/>
                          <a:cs typeface="Times New Roman"/>
                        </a:rPr>
                        <a:t> защищать правду, защищать Россию от захватчиков)</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8215">
                <a:tc>
                  <a:txBody>
                    <a:bodyPr/>
                    <a:lstStyle/>
                    <a:p>
                      <a:pPr algn="ctr">
                        <a:lnSpc>
                          <a:spcPct val="115000"/>
                        </a:lnSpc>
                        <a:spcAft>
                          <a:spcPts val="0"/>
                        </a:spcAft>
                      </a:pPr>
                      <a:r>
                        <a:rPr lang="ru-RU" sz="2000">
                          <a:solidFill>
                            <a:srgbClr val="000000"/>
                          </a:solidFill>
                          <a:latin typeface="Times New Roman"/>
                          <a:ea typeface="Times New Roman"/>
                          <a:cs typeface="Times New Roman"/>
                        </a:rPr>
                        <a:t>Война будет славной для французского оружия</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Нет никаких возможностей для мирного решения конфликта с Францией</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432">
                <a:tc>
                  <a:txBody>
                    <a:bodyPr/>
                    <a:lstStyle/>
                    <a:p>
                      <a:pPr algn="ctr">
                        <a:lnSpc>
                          <a:spcPct val="115000"/>
                        </a:lnSpc>
                        <a:spcAft>
                          <a:spcPts val="0"/>
                        </a:spcAft>
                      </a:pPr>
                      <a:r>
                        <a:rPr lang="ru-RU" sz="2000" dirty="0">
                          <a:solidFill>
                            <a:srgbClr val="000000"/>
                          </a:solidFill>
                          <a:latin typeface="Times New Roman"/>
                          <a:ea typeface="Times New Roman"/>
                          <a:cs typeface="Times New Roman"/>
                        </a:rPr>
                        <a:t>Война принесет гонец губительному влиянию России на дела Европы</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0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Итоги апробации</a:t>
            </a:r>
            <a:endParaRPr lang="ru-RU" b="1" dirty="0"/>
          </a:p>
        </p:txBody>
      </p:sp>
      <p:sp>
        <p:nvSpPr>
          <p:cNvPr id="3" name="Содержимое 2"/>
          <p:cNvSpPr>
            <a:spLocks noGrp="1"/>
          </p:cNvSpPr>
          <p:nvPr>
            <p:ph idx="1"/>
          </p:nvPr>
        </p:nvSpPr>
        <p:spPr/>
        <p:txBody>
          <a:bodyPr/>
          <a:lstStyle/>
          <a:p>
            <a:r>
              <a:rPr lang="ru-RU" dirty="0" smtClean="0"/>
              <a:t> Работу выполнили 26 человек.</a:t>
            </a:r>
          </a:p>
          <a:p>
            <a:r>
              <a:rPr lang="ru-RU" dirty="0" smtClean="0"/>
              <a:t>Максимальное количество набранных баллов (7 баллов) набрали 4 человека - оценка </a:t>
            </a:r>
            <a:r>
              <a:rPr lang="ru-RU" smtClean="0"/>
              <a:t>"5" </a:t>
            </a:r>
            <a:endParaRPr lang="ru-RU" dirty="0" smtClean="0"/>
          </a:p>
          <a:p>
            <a:r>
              <a:rPr lang="ru-RU" dirty="0" smtClean="0"/>
              <a:t>На "4" выполнили 13 человек (6 баллов).</a:t>
            </a:r>
          </a:p>
          <a:p>
            <a:r>
              <a:rPr lang="ru-RU" dirty="0" smtClean="0"/>
              <a:t>На "3" выполнили 7 человек (4-5 баллов).</a:t>
            </a:r>
          </a:p>
          <a:p>
            <a:r>
              <a:rPr lang="ru-RU" dirty="0" smtClean="0"/>
              <a:t>На "2" выполнили 2 человека (менее 4 баллов).</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572560" cy="1143000"/>
          </a:xfrm>
        </p:spPr>
        <p:txBody>
          <a:bodyPr>
            <a:normAutofit fontScale="90000"/>
          </a:bodyPr>
          <a:lstStyle/>
          <a:p>
            <a:r>
              <a:rPr lang="ru-RU" b="1" dirty="0" smtClean="0">
                <a:solidFill>
                  <a:srgbClr val="7030A0"/>
                </a:solidFill>
              </a:rPr>
              <a:t>ВИДЫ ПРИЧИННО-СЛЕДСТВЕННЫХ СВЯЗЕЙ</a:t>
            </a:r>
            <a:endParaRPr lang="ru-RU" b="1" dirty="0">
              <a:solidFill>
                <a:srgbClr val="7030A0"/>
              </a:solidFill>
            </a:endParaRPr>
          </a:p>
        </p:txBody>
      </p:sp>
      <p:pic>
        <p:nvPicPr>
          <p:cNvPr id="4" name="Рисунок 3" descr="http://nenuda.ru/nuda/118/117265/117265_html_m432f2867.png"/>
          <p:cNvPicPr/>
          <p:nvPr/>
        </p:nvPicPr>
        <p:blipFill>
          <a:blip r:embed="rId2" cstate="print"/>
          <a:srcRect/>
          <a:stretch>
            <a:fillRect/>
          </a:stretch>
        </p:blipFill>
        <p:spPr bwMode="auto">
          <a:xfrm>
            <a:off x="928662" y="2285992"/>
            <a:ext cx="7286676" cy="3714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642942"/>
          </a:xfrm>
        </p:spPr>
        <p:txBody>
          <a:bodyPr>
            <a:normAutofit fontScale="90000"/>
          </a:bodyPr>
          <a:lstStyle/>
          <a:p>
            <a:r>
              <a:rPr lang="ru-RU" b="1" dirty="0" smtClean="0">
                <a:solidFill>
                  <a:srgbClr val="7030A0"/>
                </a:solidFill>
              </a:rPr>
              <a:t>КЛЮЧЕВЫЕ ПОНЯТИЯ:</a:t>
            </a:r>
            <a:r>
              <a:rPr lang="ru-RU" dirty="0" smtClean="0"/>
              <a:t/>
            </a:r>
            <a:br>
              <a:rPr lang="ru-RU" dirty="0" smtClean="0"/>
            </a:br>
            <a:endParaRPr lang="ru-RU" dirty="0"/>
          </a:p>
        </p:txBody>
      </p:sp>
      <p:sp>
        <p:nvSpPr>
          <p:cNvPr id="3" name="Содержимое 2"/>
          <p:cNvSpPr>
            <a:spLocks noGrp="1"/>
          </p:cNvSpPr>
          <p:nvPr>
            <p:ph idx="1"/>
          </p:nvPr>
        </p:nvSpPr>
        <p:spPr>
          <a:xfrm>
            <a:off x="285720" y="857232"/>
            <a:ext cx="8443914" cy="5643602"/>
          </a:xfrm>
        </p:spPr>
        <p:txBody>
          <a:bodyPr>
            <a:normAutofit fontScale="62500" lnSpcReduction="20000"/>
          </a:bodyPr>
          <a:lstStyle/>
          <a:p>
            <a:pPr>
              <a:buNone/>
            </a:pPr>
            <a:r>
              <a:rPr lang="ru-RU" dirty="0" smtClean="0"/>
              <a:t> </a:t>
            </a:r>
          </a:p>
          <a:p>
            <a:pPr lvl="0">
              <a:buFont typeface="Wingdings" pitchFamily="2" charset="2"/>
              <a:buChar char="Ø"/>
            </a:pPr>
            <a:r>
              <a:rPr lang="ru-RU" sz="5100" b="1" dirty="0" smtClean="0"/>
              <a:t>случайность/необходимость</a:t>
            </a:r>
          </a:p>
          <a:p>
            <a:pPr lvl="0">
              <a:buFont typeface="Wingdings" pitchFamily="2" charset="2"/>
              <a:buChar char="Ø"/>
            </a:pPr>
            <a:r>
              <a:rPr lang="ru-RU" sz="5100" b="1" dirty="0" smtClean="0"/>
              <a:t>причина</a:t>
            </a:r>
          </a:p>
          <a:p>
            <a:pPr lvl="0">
              <a:buFont typeface="Wingdings" pitchFamily="2" charset="2"/>
              <a:buChar char="Ø"/>
            </a:pPr>
            <a:r>
              <a:rPr lang="ru-RU" sz="5100" b="1" dirty="0" smtClean="0"/>
              <a:t>следствие</a:t>
            </a:r>
          </a:p>
          <a:p>
            <a:pPr lvl="0">
              <a:buFont typeface="Wingdings" pitchFamily="2" charset="2"/>
              <a:buChar char="Ø"/>
            </a:pPr>
            <a:r>
              <a:rPr lang="ru-RU" sz="5100" b="1" dirty="0" smtClean="0"/>
              <a:t>повод</a:t>
            </a:r>
          </a:p>
          <a:p>
            <a:pPr lvl="0">
              <a:buFont typeface="Wingdings" pitchFamily="2" charset="2"/>
              <a:buChar char="Ø"/>
            </a:pPr>
            <a:r>
              <a:rPr lang="ru-RU" sz="5100" b="1" dirty="0" smtClean="0"/>
              <a:t>предпосылка</a:t>
            </a:r>
          </a:p>
          <a:p>
            <a:pPr lvl="0">
              <a:buFont typeface="Wingdings" pitchFamily="2" charset="2"/>
              <a:buChar char="Ø"/>
            </a:pPr>
            <a:r>
              <a:rPr lang="ru-RU" sz="5100" b="1" dirty="0" smtClean="0"/>
              <a:t>виды причин: главные и второстепенные, прямые и косвенные</a:t>
            </a:r>
          </a:p>
          <a:p>
            <a:pPr lvl="0">
              <a:buFont typeface="Wingdings" pitchFamily="2" charset="2"/>
              <a:buChar char="Ø"/>
            </a:pPr>
            <a:r>
              <a:rPr lang="ru-RU" sz="5100" b="1" dirty="0" smtClean="0"/>
              <a:t>причинный комплекс или комплекс причин</a:t>
            </a:r>
          </a:p>
          <a:p>
            <a:pPr lvl="0">
              <a:buFont typeface="Wingdings" pitchFamily="2" charset="2"/>
              <a:buChar char="Ø"/>
            </a:pPr>
            <a:r>
              <a:rPr lang="ru-RU" sz="5100" b="1" dirty="0" smtClean="0"/>
              <a:t>детерминизм/индетерминизм</a:t>
            </a:r>
          </a:p>
          <a:p>
            <a:pPr lvl="0">
              <a:buFont typeface="Wingdings" pitchFamily="2" charset="2"/>
              <a:buChar char="Ø"/>
            </a:pPr>
            <a:r>
              <a:rPr lang="ru-RU" sz="5100" b="1" dirty="0" smtClean="0"/>
              <a:t>альтернативная история</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42844" y="142852"/>
          <a:ext cx="8858312" cy="6500860"/>
        </p:xfrm>
        <a:graphic>
          <a:graphicData uri="http://schemas.openxmlformats.org/drawingml/2006/table">
            <a:tbl>
              <a:tblPr firstRow="1" bandRow="1">
                <a:tableStyleId>{5C22544A-7EE6-4342-B048-85BDC9FD1C3A}</a:tableStyleId>
              </a:tblPr>
              <a:tblGrid>
                <a:gridCol w="1489450"/>
                <a:gridCol w="7368862"/>
              </a:tblGrid>
              <a:tr h="540494">
                <a:tc>
                  <a:txBody>
                    <a:bodyPr/>
                    <a:lstStyle/>
                    <a:p>
                      <a:pPr algn="ctr"/>
                      <a:r>
                        <a:rPr lang="ru-RU" sz="2400" dirty="0" smtClean="0"/>
                        <a:t>КЛАСС</a:t>
                      </a:r>
                      <a:endParaRPr lang="ru-RU" sz="2400" dirty="0"/>
                    </a:p>
                  </a:txBody>
                  <a:tcPr>
                    <a:solidFill>
                      <a:srgbClr val="7030A0"/>
                    </a:solidFill>
                  </a:tcPr>
                </a:tc>
                <a:tc>
                  <a:txBody>
                    <a:bodyPr/>
                    <a:lstStyle/>
                    <a:p>
                      <a:pPr algn="ctr"/>
                      <a:r>
                        <a:rPr lang="ru-RU" sz="2400" dirty="0" smtClean="0"/>
                        <a:t>ПРЕДМЕТНЫЕ РЕЗУЛЬТАТЫ</a:t>
                      </a:r>
                      <a:endParaRPr lang="ru-RU" sz="2400" dirty="0"/>
                    </a:p>
                  </a:txBody>
                  <a:tcPr>
                    <a:solidFill>
                      <a:srgbClr val="7030A0"/>
                    </a:solidFill>
                  </a:tcPr>
                </a:tc>
              </a:tr>
              <a:tr h="1383656">
                <a:tc>
                  <a:txBody>
                    <a:bodyPr/>
                    <a:lstStyle/>
                    <a:p>
                      <a:r>
                        <a:rPr lang="ru-RU" b="1" dirty="0" smtClean="0"/>
                        <a:t>5 КЛАСС</a:t>
                      </a:r>
                      <a:endParaRPr lang="ru-RU" b="1" dirty="0"/>
                    </a:p>
                  </a:txBody>
                  <a:tcPr/>
                </a:tc>
                <a:tc>
                  <a:txBody>
                    <a:bodyPr/>
                    <a:lstStyle/>
                    <a:p>
                      <a:r>
                        <a:rPr lang="ru-RU" sz="1800" b="1" kern="1200" dirty="0" smtClean="0">
                          <a:solidFill>
                            <a:schemeClr val="dk1"/>
                          </a:solidFill>
                          <a:latin typeface="+mn-lt"/>
                          <a:ea typeface="+mn-ea"/>
                          <a:cs typeface="+mn-cs"/>
                        </a:rPr>
                        <a:t>1. Умение выстраивать последовательность событий и явлений.</a:t>
                      </a:r>
                    </a:p>
                    <a:p>
                      <a:r>
                        <a:rPr lang="ru-RU" sz="1800" b="1" kern="1200" dirty="0" smtClean="0">
                          <a:solidFill>
                            <a:schemeClr val="dk1"/>
                          </a:solidFill>
                          <a:latin typeface="+mn-lt"/>
                          <a:ea typeface="+mn-ea"/>
                          <a:cs typeface="+mn-cs"/>
                        </a:rPr>
                        <a:t>2. Различать причины и следствия.</a:t>
                      </a:r>
                    </a:p>
                    <a:p>
                      <a:r>
                        <a:rPr lang="ru-RU" sz="1800" b="1" kern="1200" dirty="0" smtClean="0">
                          <a:solidFill>
                            <a:schemeClr val="dk1"/>
                          </a:solidFill>
                          <a:latin typeface="+mn-lt"/>
                          <a:ea typeface="+mn-ea"/>
                          <a:cs typeface="+mn-cs"/>
                        </a:rPr>
                        <a:t>3. Умение устанавливать причинно-следственные связи внутри события.</a:t>
                      </a:r>
                      <a:endParaRPr lang="ru-RU" b="1" dirty="0"/>
                    </a:p>
                  </a:txBody>
                  <a:tcPr/>
                </a:tc>
              </a:tr>
              <a:tr h="1383656">
                <a:tc>
                  <a:txBody>
                    <a:bodyPr/>
                    <a:lstStyle/>
                    <a:p>
                      <a:r>
                        <a:rPr lang="ru-RU" b="1" dirty="0" smtClean="0"/>
                        <a:t>6 КЛАСС</a:t>
                      </a:r>
                      <a:endParaRPr lang="ru-RU" b="1" dirty="0"/>
                    </a:p>
                  </a:txBody>
                  <a:tcPr/>
                </a:tc>
                <a:tc>
                  <a:txBody>
                    <a:bodyPr/>
                    <a:lstStyle/>
                    <a:p>
                      <a:r>
                        <a:rPr lang="ru-RU" sz="1800" b="1" kern="1200" dirty="0" smtClean="0">
                          <a:solidFill>
                            <a:schemeClr val="dk1"/>
                          </a:solidFill>
                          <a:latin typeface="+mn-lt"/>
                          <a:ea typeface="+mn-ea"/>
                          <a:cs typeface="+mn-cs"/>
                        </a:rPr>
                        <a:t>1.Умение устанавливать причинно-следственные связи между событиями.</a:t>
                      </a:r>
                    </a:p>
                    <a:p>
                      <a:r>
                        <a:rPr lang="ru-RU" sz="1800" b="1" kern="1200" dirty="0" smtClean="0">
                          <a:solidFill>
                            <a:schemeClr val="dk1"/>
                          </a:solidFill>
                          <a:latin typeface="+mn-lt"/>
                          <a:ea typeface="+mn-ea"/>
                          <a:cs typeface="+mn-cs"/>
                        </a:rPr>
                        <a:t>2. Различать причины и предпосылки.</a:t>
                      </a:r>
                    </a:p>
                    <a:p>
                      <a:r>
                        <a:rPr lang="ru-RU" sz="1800" b="1" kern="1200" dirty="0" smtClean="0">
                          <a:solidFill>
                            <a:schemeClr val="dk1"/>
                          </a:solidFill>
                          <a:latin typeface="+mn-lt"/>
                          <a:ea typeface="+mn-ea"/>
                          <a:cs typeface="+mn-cs"/>
                        </a:rPr>
                        <a:t>3. Создание знаковой модели причинно-следственной связи.</a:t>
                      </a:r>
                      <a:endParaRPr lang="ru-RU" b="1" dirty="0"/>
                    </a:p>
                  </a:txBody>
                  <a:tcPr/>
                </a:tc>
              </a:tr>
              <a:tr h="1383656">
                <a:tc>
                  <a:txBody>
                    <a:bodyPr/>
                    <a:lstStyle/>
                    <a:p>
                      <a:r>
                        <a:rPr lang="ru-RU" b="1" dirty="0" smtClean="0"/>
                        <a:t>7 КЛАСС</a:t>
                      </a:r>
                      <a:endParaRPr lang="ru-RU" b="1" dirty="0"/>
                    </a:p>
                  </a:txBody>
                  <a:tcPr/>
                </a:tc>
                <a:tc>
                  <a:txBody>
                    <a:bodyPr/>
                    <a:lstStyle/>
                    <a:p>
                      <a:r>
                        <a:rPr lang="ru-RU" sz="1800" b="1" kern="1200" dirty="0" smtClean="0">
                          <a:solidFill>
                            <a:schemeClr val="dk1"/>
                          </a:solidFill>
                          <a:latin typeface="+mn-lt"/>
                          <a:ea typeface="+mn-ea"/>
                          <a:cs typeface="+mn-cs"/>
                        </a:rPr>
                        <a:t>1. Умение устанавливать причинно-следственные связи между событиями и явлениями</a:t>
                      </a:r>
                    </a:p>
                    <a:p>
                      <a:r>
                        <a:rPr lang="ru-RU" sz="1800" b="1" kern="1200" dirty="0" smtClean="0">
                          <a:solidFill>
                            <a:schemeClr val="dk1"/>
                          </a:solidFill>
                          <a:latin typeface="+mn-lt"/>
                          <a:ea typeface="+mn-ea"/>
                          <a:cs typeface="+mn-cs"/>
                        </a:rPr>
                        <a:t>2. Умение различать причину и повод</a:t>
                      </a:r>
                    </a:p>
                    <a:p>
                      <a:r>
                        <a:rPr lang="ru-RU" sz="1800" b="1" kern="1200" dirty="0" smtClean="0">
                          <a:solidFill>
                            <a:schemeClr val="dk1"/>
                          </a:solidFill>
                          <a:latin typeface="+mn-lt"/>
                          <a:ea typeface="+mn-ea"/>
                          <a:cs typeface="+mn-cs"/>
                        </a:rPr>
                        <a:t>3. Умение различать главную и второстепенные причины.</a:t>
                      </a:r>
                      <a:endParaRPr lang="ru-RU" b="1" dirty="0"/>
                    </a:p>
                  </a:txBody>
                  <a:tcPr/>
                </a:tc>
              </a:tr>
              <a:tr h="745045">
                <a:tc>
                  <a:txBody>
                    <a:bodyPr/>
                    <a:lstStyle/>
                    <a:p>
                      <a:r>
                        <a:rPr lang="ru-RU" b="1" dirty="0" smtClean="0"/>
                        <a:t>8 КЛАСС</a:t>
                      </a:r>
                      <a:endParaRPr lang="ru-RU" b="1" dirty="0"/>
                    </a:p>
                  </a:txBody>
                  <a:tcPr/>
                </a:tc>
                <a:tc>
                  <a:txBody>
                    <a:bodyPr/>
                    <a:lstStyle/>
                    <a:p>
                      <a:r>
                        <a:rPr lang="ru-RU" sz="1800" b="1" kern="1200" dirty="0" smtClean="0">
                          <a:solidFill>
                            <a:schemeClr val="dk1"/>
                          </a:solidFill>
                          <a:latin typeface="+mn-lt"/>
                          <a:ea typeface="+mn-ea"/>
                          <a:cs typeface="+mn-cs"/>
                        </a:rPr>
                        <a:t>1. Выделять комплекс причин явлений и процессов: причины, предпосылки, мотивы.</a:t>
                      </a:r>
                      <a:endParaRPr lang="ru-RU" b="1" dirty="0"/>
                    </a:p>
                  </a:txBody>
                  <a:tcPr/>
                </a:tc>
              </a:tr>
              <a:tr h="1064353">
                <a:tc>
                  <a:txBody>
                    <a:bodyPr/>
                    <a:lstStyle/>
                    <a:p>
                      <a:r>
                        <a:rPr lang="ru-RU" b="1" dirty="0" smtClean="0"/>
                        <a:t>9 КЛАСС</a:t>
                      </a:r>
                      <a:endParaRPr lang="ru-RU" b="1" dirty="0"/>
                    </a:p>
                  </a:txBody>
                  <a:tcPr/>
                </a:tc>
                <a:tc>
                  <a:txBody>
                    <a:bodyPr/>
                    <a:lstStyle/>
                    <a:p>
                      <a:r>
                        <a:rPr lang="ru-RU" sz="1800" b="1" kern="1200" dirty="0" smtClean="0">
                          <a:solidFill>
                            <a:schemeClr val="dk1"/>
                          </a:solidFill>
                          <a:latin typeface="+mn-lt"/>
                          <a:ea typeface="+mn-ea"/>
                          <a:cs typeface="+mn-cs"/>
                        </a:rPr>
                        <a:t>1. Умение устанавливать причинно-следственные связи между самостоятельно выделенными явлениями.</a:t>
                      </a:r>
                    </a:p>
                    <a:p>
                      <a:r>
                        <a:rPr lang="ru-RU" sz="1800" b="1" kern="1200" dirty="0" smtClean="0">
                          <a:solidFill>
                            <a:schemeClr val="dk1"/>
                          </a:solidFill>
                          <a:latin typeface="+mn-lt"/>
                          <a:ea typeface="+mn-ea"/>
                          <a:cs typeface="+mn-cs"/>
                        </a:rPr>
                        <a:t>2. Понятие случайного и закономерного в истории.</a:t>
                      </a:r>
                      <a:endParaRPr lang="ru-RU" b="1"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rmAutofit fontScale="90000"/>
          </a:bodyPr>
          <a:lstStyle/>
          <a:p>
            <a:r>
              <a:rPr lang="ru-RU" b="1" dirty="0" smtClean="0"/>
              <a:t>Параллель, на которой производится оценивание</a:t>
            </a:r>
            <a:r>
              <a:rPr lang="ru-RU" dirty="0" smtClean="0"/>
              <a:t>: 8 – е классы</a:t>
            </a:r>
            <a:endParaRPr lang="ru-RU" dirty="0"/>
          </a:p>
        </p:txBody>
      </p:sp>
      <p:sp>
        <p:nvSpPr>
          <p:cNvPr id="3" name="Содержимое 2"/>
          <p:cNvSpPr>
            <a:spLocks noGrp="1"/>
          </p:cNvSpPr>
          <p:nvPr>
            <p:ph idx="1"/>
          </p:nvPr>
        </p:nvSpPr>
        <p:spPr/>
        <p:txBody>
          <a:bodyPr>
            <a:normAutofit fontScale="92500" lnSpcReduction="10000"/>
          </a:bodyPr>
          <a:lstStyle/>
          <a:p>
            <a:pPr algn="ctr">
              <a:buNone/>
            </a:pPr>
            <a:r>
              <a:rPr lang="ru-RU" b="1" dirty="0" smtClean="0"/>
              <a:t>Предметный образовательный результат:</a:t>
            </a:r>
          </a:p>
          <a:p>
            <a:pPr algn="just"/>
            <a:r>
              <a:rPr lang="ru-RU" dirty="0" smtClean="0"/>
              <a:t>выделять комплекс причин явлений и процессов: причины, предпосылки, мотивы. </a:t>
            </a:r>
          </a:p>
          <a:p>
            <a:pPr algn="ctr">
              <a:buNone/>
            </a:pPr>
            <a:r>
              <a:rPr lang="ru-RU" b="1" dirty="0" smtClean="0"/>
              <a:t>Описание предметного результата в стандарте</a:t>
            </a:r>
            <a:r>
              <a:rPr lang="ru-RU" dirty="0" smtClean="0"/>
              <a:t>: </a:t>
            </a:r>
          </a:p>
          <a:p>
            <a:pPr algn="just"/>
            <a:r>
              <a:rPr lang="ru-RU" dirty="0" smtClean="0"/>
              <a:t>проводить поиск информации в исторических текстах, объяснять причины и следствия ключевых событий и процессов отечественной и всеобщей истории </a:t>
            </a:r>
            <a:r>
              <a:rPr lang="en-US" dirty="0" smtClean="0"/>
              <a:t>XIX</a:t>
            </a:r>
            <a:r>
              <a:rPr lang="ru-RU" dirty="0" smtClean="0"/>
              <a:t> века (социальных движений, реформ и  взаимодействий между народами и др.).</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1"/>
          </p:nvPr>
        </p:nvSpPr>
        <p:spPr>
          <a:xfrm>
            <a:off x="214282" y="2857496"/>
            <a:ext cx="2800350" cy="1574808"/>
          </a:xfrm>
        </p:spPr>
        <p:txBody>
          <a:bodyPr rtlCol="0">
            <a:noAutofit/>
          </a:bodyPr>
          <a:lstStyle/>
          <a:p>
            <a:pPr>
              <a:defRPr/>
            </a:pPr>
            <a:r>
              <a:rPr lang="ru-RU" b="1" dirty="0" smtClean="0">
                <a:solidFill>
                  <a:schemeClr val="tx1"/>
                </a:solidFill>
              </a:rPr>
              <a:t>Письменная работа (ответы на вопросы, заполненная таблица (схема)</a:t>
            </a:r>
          </a:p>
        </p:txBody>
      </p:sp>
      <p:sp>
        <p:nvSpPr>
          <p:cNvPr id="7" name="Скругленный прямоугольник 6"/>
          <p:cNvSpPr/>
          <p:nvPr/>
        </p:nvSpPr>
        <p:spPr>
          <a:xfrm>
            <a:off x="250825" y="1066800"/>
            <a:ext cx="2592388" cy="1044575"/>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ru-RU" sz="2800" b="1" dirty="0"/>
              <a:t>Объект оценивания</a:t>
            </a:r>
          </a:p>
        </p:txBody>
      </p:sp>
      <p:sp>
        <p:nvSpPr>
          <p:cNvPr id="8" name="Скругленный прямоугольник 7"/>
          <p:cNvSpPr/>
          <p:nvPr/>
        </p:nvSpPr>
        <p:spPr>
          <a:xfrm>
            <a:off x="3203575" y="549275"/>
            <a:ext cx="2663825" cy="1039813"/>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ru-RU" sz="2800" b="1" dirty="0"/>
              <a:t>Техническое задание </a:t>
            </a:r>
          </a:p>
        </p:txBody>
      </p:sp>
      <p:sp>
        <p:nvSpPr>
          <p:cNvPr id="9" name="Скругленный прямоугольник 8"/>
          <p:cNvSpPr/>
          <p:nvPr/>
        </p:nvSpPr>
        <p:spPr>
          <a:xfrm>
            <a:off x="6227763" y="1066800"/>
            <a:ext cx="2643187" cy="104140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ru-RU" sz="2800" b="1" dirty="0"/>
              <a:t>Предметный результат </a:t>
            </a:r>
          </a:p>
        </p:txBody>
      </p:sp>
      <p:sp>
        <p:nvSpPr>
          <p:cNvPr id="10" name="Стрелка вниз 9"/>
          <p:cNvSpPr/>
          <p:nvPr/>
        </p:nvSpPr>
        <p:spPr>
          <a:xfrm>
            <a:off x="1268413" y="2225675"/>
            <a:ext cx="504825" cy="812800"/>
          </a:xfrm>
          <a:prstGeom prst="downArrow">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ru-RU"/>
          </a:p>
        </p:txBody>
      </p:sp>
      <p:sp>
        <p:nvSpPr>
          <p:cNvPr id="16" name="Стрелка вниз 15"/>
          <p:cNvSpPr/>
          <p:nvPr/>
        </p:nvSpPr>
        <p:spPr>
          <a:xfrm>
            <a:off x="7297738" y="2243138"/>
            <a:ext cx="503237" cy="812800"/>
          </a:xfrm>
          <a:prstGeom prst="downArrow">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ru-RU"/>
          </a:p>
        </p:txBody>
      </p:sp>
      <p:sp>
        <p:nvSpPr>
          <p:cNvPr id="17" name="Текст 5"/>
          <p:cNvSpPr txBox="1">
            <a:spLocks/>
          </p:cNvSpPr>
          <p:nvPr/>
        </p:nvSpPr>
        <p:spPr>
          <a:xfrm>
            <a:off x="6011863" y="3038475"/>
            <a:ext cx="2989262" cy="413543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l" defTabSz="914400" rtl="0"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fontAlgn="auto">
              <a:spcAft>
                <a:spcPts val="0"/>
              </a:spcAft>
              <a:defRPr/>
            </a:pPr>
            <a:endParaRPr lang="en-US" b="1" dirty="0">
              <a:solidFill>
                <a:schemeClr val="tx1">
                  <a:lumMod val="95000"/>
                  <a:lumOff val="5000"/>
                </a:schemeClr>
              </a:solidFill>
            </a:endParaRPr>
          </a:p>
          <a:p>
            <a:pPr fontAlgn="auto">
              <a:spcAft>
                <a:spcPts val="0"/>
              </a:spcAft>
              <a:defRPr/>
            </a:pPr>
            <a:endParaRPr lang="ru-RU" sz="2400" b="1" dirty="0">
              <a:solidFill>
                <a:schemeClr val="tx1">
                  <a:lumMod val="95000"/>
                  <a:lumOff val="5000"/>
                </a:schemeClr>
              </a:solidFill>
            </a:endParaRPr>
          </a:p>
        </p:txBody>
      </p:sp>
      <p:sp>
        <p:nvSpPr>
          <p:cNvPr id="13" name="Скругленный прямоугольник 12"/>
          <p:cNvSpPr/>
          <p:nvPr/>
        </p:nvSpPr>
        <p:spPr>
          <a:xfrm>
            <a:off x="247650" y="247650"/>
            <a:ext cx="1295400" cy="360363"/>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ru-RU" sz="2400" b="1" dirty="0" smtClean="0"/>
              <a:t>8 класс</a:t>
            </a:r>
            <a:endParaRPr lang="ru-RU" sz="2400" b="1" dirty="0"/>
          </a:p>
        </p:txBody>
      </p:sp>
      <p:sp>
        <p:nvSpPr>
          <p:cNvPr id="14" name="Стрелка вниз 13"/>
          <p:cNvSpPr/>
          <p:nvPr/>
        </p:nvSpPr>
        <p:spPr>
          <a:xfrm>
            <a:off x="4284663" y="4781550"/>
            <a:ext cx="409575" cy="649288"/>
          </a:xfrm>
          <a:prstGeom prst="downArrow">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ru-RU"/>
          </a:p>
        </p:txBody>
      </p:sp>
      <p:sp>
        <p:nvSpPr>
          <p:cNvPr id="15" name="Текст 5"/>
          <p:cNvSpPr txBox="1">
            <a:spLocks/>
          </p:cNvSpPr>
          <p:nvPr/>
        </p:nvSpPr>
        <p:spPr>
          <a:xfrm>
            <a:off x="428596" y="5589588"/>
            <a:ext cx="8072493" cy="982684"/>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l" defTabSz="914400" rtl="0"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l" defTabSz="914400" rtl="0"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defRPr/>
            </a:pPr>
            <a:r>
              <a:rPr lang="ru-RU" b="1" dirty="0" smtClean="0">
                <a:solidFill>
                  <a:schemeClr val="tx1"/>
                </a:solidFill>
              </a:rPr>
              <a:t>Прочитай тексты и выполни задания.</a:t>
            </a:r>
            <a:endParaRPr lang="ru-RU" b="1" dirty="0" smtClean="0">
              <a:solidFill>
                <a:srgbClr val="FF0000"/>
              </a:solidFill>
            </a:endParaRPr>
          </a:p>
          <a:p>
            <a:pPr>
              <a:spcBef>
                <a:spcPct val="0"/>
              </a:spcBef>
              <a:defRPr/>
            </a:pPr>
            <a:endParaRPr lang="ru-RU" b="1" dirty="0" smtClean="0">
              <a:solidFill>
                <a:srgbClr val="FF0000"/>
              </a:solidFill>
            </a:endParaRPr>
          </a:p>
          <a:p>
            <a:pPr fontAlgn="auto">
              <a:spcAft>
                <a:spcPts val="0"/>
              </a:spcAft>
              <a:defRPr/>
            </a:pPr>
            <a:endParaRPr lang="en-US" b="1" dirty="0">
              <a:solidFill>
                <a:schemeClr val="tx1">
                  <a:lumMod val="95000"/>
                  <a:lumOff val="5000"/>
                </a:schemeClr>
              </a:solidFill>
            </a:endParaRPr>
          </a:p>
          <a:p>
            <a:pPr fontAlgn="auto">
              <a:spcAft>
                <a:spcPts val="0"/>
              </a:spcAft>
              <a:defRPr/>
            </a:pPr>
            <a:endParaRPr lang="ru-RU" b="1" dirty="0">
              <a:solidFill>
                <a:schemeClr val="tx1">
                  <a:lumMod val="95000"/>
                  <a:lumOff val="5000"/>
                </a:schemeClr>
              </a:solidFill>
            </a:endParaRPr>
          </a:p>
        </p:txBody>
      </p:sp>
      <p:sp>
        <p:nvSpPr>
          <p:cNvPr id="18" name="Прямоугольник 17"/>
          <p:cNvSpPr/>
          <p:nvPr/>
        </p:nvSpPr>
        <p:spPr>
          <a:xfrm>
            <a:off x="6429388" y="3143248"/>
            <a:ext cx="2714612" cy="1631216"/>
          </a:xfrm>
          <a:prstGeom prst="rect">
            <a:avLst/>
          </a:prstGeom>
        </p:spPr>
        <p:txBody>
          <a:bodyPr wrap="square">
            <a:spAutoFit/>
          </a:bodyPr>
          <a:lstStyle/>
          <a:p>
            <a:pPr algn="ctr"/>
            <a:r>
              <a:rPr lang="ru-RU" sz="2000" b="1" dirty="0" smtClean="0"/>
              <a:t>выделять комплекс причин явлений и процессов: причины, предпосылки, мотивы. </a:t>
            </a:r>
          </a:p>
        </p:txBody>
      </p:sp>
      <p:grpSp>
        <p:nvGrpSpPr>
          <p:cNvPr id="20" name="Группа 19"/>
          <p:cNvGrpSpPr/>
          <p:nvPr/>
        </p:nvGrpSpPr>
        <p:grpSpPr>
          <a:xfrm>
            <a:off x="2857488" y="2143116"/>
            <a:ext cx="3429024" cy="2786082"/>
            <a:chOff x="5000628" y="3500438"/>
            <a:chExt cx="3429024" cy="2786082"/>
          </a:xfrm>
        </p:grpSpPr>
        <p:sp>
          <p:nvSpPr>
            <p:cNvPr id="21" name="Овал 20"/>
            <p:cNvSpPr/>
            <p:nvPr/>
          </p:nvSpPr>
          <p:spPr>
            <a:xfrm>
              <a:off x="7500958" y="4429132"/>
              <a:ext cx="928694" cy="785818"/>
            </a:xfrm>
            <a:prstGeom prst="ellipse">
              <a:avLst/>
            </a:prstGeom>
            <a:solidFill>
              <a:srgbClr val="3D1F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6000" b="1" dirty="0" smtClean="0"/>
                <a:t>С</a:t>
              </a:r>
              <a:endParaRPr lang="ru-RU" sz="6000" b="1" dirty="0"/>
            </a:p>
          </p:txBody>
        </p:sp>
        <p:grpSp>
          <p:nvGrpSpPr>
            <p:cNvPr id="22" name="Группа 22"/>
            <p:cNvGrpSpPr/>
            <p:nvPr/>
          </p:nvGrpSpPr>
          <p:grpSpPr>
            <a:xfrm>
              <a:off x="5000628" y="3500438"/>
              <a:ext cx="2509823" cy="2786082"/>
              <a:chOff x="5000628" y="3500438"/>
              <a:chExt cx="2509823" cy="2786082"/>
            </a:xfrm>
          </p:grpSpPr>
          <p:sp>
            <p:nvSpPr>
              <p:cNvPr id="23" name="Овал 22"/>
              <p:cNvSpPr/>
              <p:nvPr/>
            </p:nvSpPr>
            <p:spPr>
              <a:xfrm>
                <a:off x="5000628" y="3500438"/>
                <a:ext cx="1000132" cy="785818"/>
              </a:xfrm>
              <a:prstGeom prst="ellipse">
                <a:avLst/>
              </a:prstGeom>
              <a:solidFill>
                <a:srgbClr val="8A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t>П1</a:t>
                </a:r>
                <a:endParaRPr lang="ru-RU" sz="3600" b="1" dirty="0"/>
              </a:p>
            </p:txBody>
          </p:sp>
          <p:sp>
            <p:nvSpPr>
              <p:cNvPr id="24" name="Овал 23"/>
              <p:cNvSpPr/>
              <p:nvPr/>
            </p:nvSpPr>
            <p:spPr>
              <a:xfrm>
                <a:off x="5072066" y="5500702"/>
                <a:ext cx="1000132" cy="785818"/>
              </a:xfrm>
              <a:prstGeom prst="ellipse">
                <a:avLst/>
              </a:prstGeom>
              <a:solidFill>
                <a:srgbClr val="8A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t>П3</a:t>
                </a:r>
                <a:endParaRPr lang="ru-RU" sz="3600" b="1" dirty="0"/>
              </a:p>
            </p:txBody>
          </p:sp>
          <p:sp>
            <p:nvSpPr>
              <p:cNvPr id="25" name="Овал 24"/>
              <p:cNvSpPr/>
              <p:nvPr/>
            </p:nvSpPr>
            <p:spPr>
              <a:xfrm>
                <a:off x="5000628" y="4500570"/>
                <a:ext cx="1000132" cy="785818"/>
              </a:xfrm>
              <a:prstGeom prst="ellipse">
                <a:avLst/>
              </a:prstGeom>
              <a:solidFill>
                <a:srgbClr val="8A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t>П2</a:t>
                </a:r>
                <a:endParaRPr lang="ru-RU" sz="3600" b="1" dirty="0"/>
              </a:p>
            </p:txBody>
          </p:sp>
          <p:sp>
            <p:nvSpPr>
              <p:cNvPr id="26" name="Стрелка вправо 25"/>
              <p:cNvSpPr/>
              <p:nvPr/>
            </p:nvSpPr>
            <p:spPr>
              <a:xfrm>
                <a:off x="6072198" y="4786322"/>
                <a:ext cx="1285884" cy="142876"/>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право 26"/>
              <p:cNvSpPr/>
              <p:nvPr/>
            </p:nvSpPr>
            <p:spPr>
              <a:xfrm rot="1168555">
                <a:off x="6128690" y="4155457"/>
                <a:ext cx="1381761" cy="13827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елка вправо 27"/>
              <p:cNvSpPr/>
              <p:nvPr/>
            </p:nvSpPr>
            <p:spPr>
              <a:xfrm rot="20381263">
                <a:off x="6119521" y="5381654"/>
                <a:ext cx="1384699" cy="16535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fontScale="90000"/>
          </a:bodyPr>
          <a:lstStyle/>
          <a:p>
            <a:r>
              <a:rPr lang="ru-RU" dirty="0" smtClean="0"/>
              <a:t>Начальный этап формирования умения</a:t>
            </a:r>
            <a:endParaRPr lang="ru-RU" dirty="0"/>
          </a:p>
        </p:txBody>
      </p:sp>
      <p:graphicFrame>
        <p:nvGraphicFramePr>
          <p:cNvPr id="4" name="Содержимое 3"/>
          <p:cNvGraphicFramePr>
            <a:graphicFrameLocks noGrp="1"/>
          </p:cNvGraphicFramePr>
          <p:nvPr>
            <p:ph idx="1"/>
          </p:nvPr>
        </p:nvGraphicFramePr>
        <p:xfrm>
          <a:off x="0" y="1000108"/>
          <a:ext cx="9143998" cy="5474208"/>
        </p:xfrm>
        <a:graphic>
          <a:graphicData uri="http://schemas.openxmlformats.org/drawingml/2006/table">
            <a:tbl>
              <a:tblPr/>
              <a:tblGrid>
                <a:gridCol w="1500164"/>
                <a:gridCol w="3071834"/>
                <a:gridCol w="1500198"/>
                <a:gridCol w="3071802"/>
              </a:tblGrid>
              <a:tr h="335467">
                <a:tc>
                  <a:txBody>
                    <a:bodyPr/>
                    <a:lstStyle/>
                    <a:p>
                      <a:pPr algn="ctr">
                        <a:lnSpc>
                          <a:spcPct val="115000"/>
                        </a:lnSpc>
                        <a:spcAft>
                          <a:spcPts val="1000"/>
                        </a:spcAft>
                      </a:pPr>
                      <a:r>
                        <a:rPr lang="ru-RU" sz="1600" b="1" dirty="0">
                          <a:latin typeface="Times New Roman"/>
                          <a:ea typeface="Calibri"/>
                          <a:cs typeface="Times New Roman"/>
                        </a:rPr>
                        <a:t>Фрагмент образовательной программы</a:t>
                      </a:r>
                      <a:endParaRPr lang="ru-RU" sz="1600" b="1"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Calibri"/>
                          <a:cs typeface="Times New Roman"/>
                        </a:rPr>
                        <a:t>Основные содержательные единицы</a:t>
                      </a:r>
                      <a:endParaRPr lang="ru-RU" sz="1600" b="1"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Calibri"/>
                          <a:cs typeface="Times New Roman"/>
                        </a:rPr>
                        <a:t>Поурочное планирование</a:t>
                      </a:r>
                      <a:endParaRPr lang="ru-RU" sz="1600" b="1"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Calibri"/>
                          <a:cs typeface="Times New Roman"/>
                        </a:rPr>
                        <a:t>Формы работы</a:t>
                      </a:r>
                      <a:endParaRPr lang="ru-RU" sz="1600" b="1"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115">
                <a:tc>
                  <a:txBody>
                    <a:bodyPr/>
                    <a:lstStyle/>
                    <a:p>
                      <a:pPr>
                        <a:lnSpc>
                          <a:spcPct val="100000"/>
                        </a:lnSpc>
                        <a:spcAft>
                          <a:spcPts val="0"/>
                        </a:spcAft>
                      </a:pPr>
                      <a:r>
                        <a:rPr lang="ru-RU" sz="1600" b="1" dirty="0">
                          <a:latin typeface="Times New Roman"/>
                          <a:ea typeface="Calibri"/>
                          <a:cs typeface="Times New Roman"/>
                        </a:rPr>
                        <a:t>Россия в первой половине XIX в.</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600" dirty="0">
                          <a:latin typeface="Times New Roman"/>
                          <a:ea typeface="Calibri"/>
                          <a:cs typeface="Times New Roman"/>
                        </a:rPr>
                        <a:t>Участие России в третьей антифранцузской коалиции. Россия на Кавказе. Россия в войнах 1806-1807 гг. </a:t>
                      </a:r>
                      <a:r>
                        <a:rPr lang="ru-RU" sz="1600" dirty="0" err="1">
                          <a:latin typeface="Times New Roman"/>
                          <a:ea typeface="Calibri"/>
                          <a:cs typeface="Times New Roman"/>
                        </a:rPr>
                        <a:t>Тильзитский</a:t>
                      </a:r>
                      <a:r>
                        <a:rPr lang="ru-RU" sz="1600" dirty="0">
                          <a:latin typeface="Times New Roman"/>
                          <a:ea typeface="Calibri"/>
                          <a:cs typeface="Times New Roman"/>
                        </a:rPr>
                        <a:t> мир и его последствия. Войны со Швецией, Турцией и Ираном. Разрыв франко-русского союза. Коалиция, конвенция, </a:t>
                      </a:r>
                      <a:r>
                        <a:rPr lang="ru-RU" sz="1600" dirty="0" err="1">
                          <a:latin typeface="Times New Roman"/>
                          <a:ea typeface="Calibri"/>
                          <a:cs typeface="Times New Roman"/>
                        </a:rPr>
                        <a:t>кон-тинентальная</a:t>
                      </a:r>
                      <a:r>
                        <a:rPr lang="ru-RU" sz="1600" dirty="0">
                          <a:latin typeface="Times New Roman"/>
                          <a:ea typeface="Calibri"/>
                          <a:cs typeface="Times New Roman"/>
                        </a:rPr>
                        <a:t> </a:t>
                      </a:r>
                      <a:r>
                        <a:rPr lang="ru-RU" sz="1600" dirty="0" err="1">
                          <a:latin typeface="Times New Roman"/>
                          <a:ea typeface="Calibri"/>
                          <a:cs typeface="Times New Roman"/>
                        </a:rPr>
                        <a:t>блокада,сейм</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600" b="1" dirty="0">
                          <a:latin typeface="Times New Roman"/>
                          <a:ea typeface="Calibri"/>
                          <a:cs typeface="Times New Roman"/>
                        </a:rPr>
                        <a:t>Урок 4.</a:t>
                      </a:r>
                      <a:r>
                        <a:rPr lang="ru-RU" sz="1600" dirty="0">
                          <a:latin typeface="Times New Roman"/>
                          <a:ea typeface="Calibri"/>
                          <a:cs typeface="Times New Roman"/>
                        </a:rPr>
                        <a:t> Внешняя политика в 1801-1806 гг.</a:t>
                      </a:r>
                      <a:endParaRPr lang="ru-RU" sz="1600" dirty="0">
                        <a:latin typeface="Calibri"/>
                        <a:ea typeface="Calibri"/>
                        <a:cs typeface="Times New Roman"/>
                      </a:endParaRPr>
                    </a:p>
                    <a:p>
                      <a:pPr>
                        <a:lnSpc>
                          <a:spcPct val="100000"/>
                        </a:lnSpc>
                        <a:spcAft>
                          <a:spcPts val="0"/>
                        </a:spcAft>
                      </a:pPr>
                      <a:r>
                        <a:rPr lang="ru-RU" sz="1600" b="1" dirty="0">
                          <a:latin typeface="Times New Roman"/>
                          <a:ea typeface="Calibri"/>
                          <a:cs typeface="Times New Roman"/>
                        </a:rPr>
                        <a:t>Урок 5.</a:t>
                      </a:r>
                      <a:r>
                        <a:rPr lang="ru-RU" sz="1600" dirty="0">
                          <a:latin typeface="Times New Roman"/>
                          <a:ea typeface="Calibri"/>
                          <a:cs typeface="Times New Roman"/>
                        </a:rPr>
                        <a:t> Внешняя политика 1806-1812 года.</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600" dirty="0">
                          <a:latin typeface="Times New Roman"/>
                          <a:ea typeface="Calibri"/>
                          <a:cs typeface="Times New Roman"/>
                        </a:rPr>
                        <a:t>Знакомство с различными видами текстов: научными и художественными (совместная работа с учителем).</a:t>
                      </a:r>
                      <a:endParaRPr lang="ru-RU" sz="1600" dirty="0">
                        <a:latin typeface="Calibri"/>
                        <a:ea typeface="Calibri"/>
                        <a:cs typeface="Times New Roman"/>
                      </a:endParaRPr>
                    </a:p>
                    <a:p>
                      <a:pPr>
                        <a:lnSpc>
                          <a:spcPct val="100000"/>
                        </a:lnSpc>
                        <a:spcAft>
                          <a:spcPts val="0"/>
                        </a:spcAft>
                      </a:pPr>
                      <a:r>
                        <a:rPr lang="ru-RU" sz="1600" dirty="0">
                          <a:latin typeface="Times New Roman"/>
                          <a:ea typeface="Calibri"/>
                          <a:cs typeface="Times New Roman"/>
                        </a:rPr>
                        <a:t>Работа с текстом по вопросам учителя.</a:t>
                      </a:r>
                      <a:endParaRPr lang="ru-RU" sz="1600" dirty="0">
                        <a:latin typeface="Calibri"/>
                        <a:ea typeface="Calibri"/>
                        <a:cs typeface="Times New Roman"/>
                      </a:endParaRPr>
                    </a:p>
                    <a:p>
                      <a:pPr>
                        <a:lnSpc>
                          <a:spcPct val="100000"/>
                        </a:lnSpc>
                        <a:spcAft>
                          <a:spcPts val="0"/>
                        </a:spcAft>
                      </a:pPr>
                      <a:r>
                        <a:rPr lang="ru-RU" sz="1600" dirty="0">
                          <a:latin typeface="Times New Roman"/>
                          <a:ea typeface="Calibri"/>
                          <a:cs typeface="Times New Roman"/>
                        </a:rPr>
                        <a:t>Составление таблицы по тексту.</a:t>
                      </a:r>
                      <a:endParaRPr lang="ru-RU" sz="1600" dirty="0">
                        <a:latin typeface="Calibri"/>
                        <a:ea typeface="Calibri"/>
                        <a:cs typeface="Times New Roman"/>
                      </a:endParaRPr>
                    </a:p>
                    <a:p>
                      <a:pPr>
                        <a:lnSpc>
                          <a:spcPct val="100000"/>
                        </a:lnSpc>
                        <a:spcAft>
                          <a:spcPts val="0"/>
                        </a:spcAft>
                      </a:pPr>
                      <a:r>
                        <a:rPr lang="ru-RU" sz="1600" dirty="0">
                          <a:latin typeface="Times New Roman"/>
                          <a:ea typeface="Calibri"/>
                          <a:cs typeface="Times New Roman"/>
                        </a:rPr>
                        <a:t>Определение последовательности событий (составление хронологической таблицы)</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186">
                <a:tc>
                  <a:txBody>
                    <a:bodyPr/>
                    <a:lstStyle/>
                    <a:p>
                      <a:pPr algn="just">
                        <a:lnSpc>
                          <a:spcPct val="100000"/>
                        </a:lnSpc>
                        <a:spcAft>
                          <a:spcPts val="0"/>
                        </a:spcAft>
                      </a:pPr>
                      <a:endParaRPr lang="ru-RU" sz="1600" spc="-5"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600" dirty="0">
                          <a:latin typeface="Times New Roman"/>
                          <a:ea typeface="Calibri"/>
                          <a:cs typeface="Times New Roman"/>
                        </a:rPr>
                        <a:t>Начало войны. Планы и силы сторон. Смоленское сражение. Назначение М.И. Кутузова </a:t>
                      </a:r>
                      <a:r>
                        <a:rPr lang="ru-RU" sz="1600" dirty="0" err="1">
                          <a:latin typeface="Times New Roman"/>
                          <a:ea typeface="Calibri"/>
                          <a:cs typeface="Times New Roman"/>
                        </a:rPr>
                        <a:t>главнок-им</a:t>
                      </a:r>
                      <a:r>
                        <a:rPr lang="ru-RU" sz="1600" dirty="0">
                          <a:latin typeface="Times New Roman"/>
                          <a:ea typeface="Calibri"/>
                          <a:cs typeface="Times New Roman"/>
                        </a:rPr>
                        <a:t>. Бородино. </a:t>
                      </a:r>
                      <a:r>
                        <a:rPr lang="ru-RU" sz="1600" dirty="0" err="1">
                          <a:latin typeface="Times New Roman"/>
                          <a:ea typeface="Calibri"/>
                          <a:cs typeface="Times New Roman"/>
                        </a:rPr>
                        <a:t>Тарутинский</a:t>
                      </a:r>
                      <a:r>
                        <a:rPr lang="ru-RU" sz="1600" dirty="0">
                          <a:latin typeface="Times New Roman"/>
                          <a:ea typeface="Calibri"/>
                          <a:cs typeface="Times New Roman"/>
                        </a:rPr>
                        <a:t> манёвр. Партизанское движение. Гибель «великой армии». Фураж, инфантерия, флеши, редут, ополчение, партизаны.</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600" b="1" dirty="0">
                          <a:latin typeface="Times New Roman"/>
                          <a:ea typeface="Calibri"/>
                          <a:cs typeface="Times New Roman"/>
                        </a:rPr>
                        <a:t>Урок 6.</a:t>
                      </a:r>
                      <a:endParaRPr lang="ru-RU" sz="1600" dirty="0">
                        <a:latin typeface="Calibri"/>
                        <a:ea typeface="Calibri"/>
                        <a:cs typeface="Times New Roman"/>
                      </a:endParaRPr>
                    </a:p>
                    <a:p>
                      <a:pPr>
                        <a:lnSpc>
                          <a:spcPct val="100000"/>
                        </a:lnSpc>
                        <a:spcAft>
                          <a:spcPts val="0"/>
                        </a:spcAft>
                      </a:pPr>
                      <a:r>
                        <a:rPr lang="ru-RU" sz="1600" dirty="0">
                          <a:latin typeface="Times New Roman"/>
                          <a:ea typeface="Calibri"/>
                          <a:cs typeface="Times New Roman"/>
                        </a:rPr>
                        <a:t>Отечественная война 1812 года.</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600" dirty="0">
                          <a:latin typeface="Times New Roman"/>
                          <a:ea typeface="Calibri"/>
                          <a:cs typeface="Times New Roman"/>
                        </a:rPr>
                        <a:t>Выполнение контрольного задания</a:t>
                      </a:r>
                      <a:endParaRPr lang="ru-RU" sz="1600" dirty="0">
                        <a:latin typeface="Calibri"/>
                        <a:ea typeface="Calibri"/>
                        <a:cs typeface="Times New Roman"/>
                      </a:endParaRPr>
                    </a:p>
                    <a:p>
                      <a:pPr algn="just">
                        <a:lnSpc>
                          <a:spcPct val="100000"/>
                        </a:lnSpc>
                        <a:spcAft>
                          <a:spcPts val="0"/>
                        </a:spcAft>
                      </a:pPr>
                      <a:r>
                        <a:rPr lang="ru-RU" sz="1600" dirty="0">
                          <a:solidFill>
                            <a:srgbClr val="333333"/>
                          </a:solidFill>
                          <a:latin typeface="Times New Roman"/>
                          <a:ea typeface="Calibri"/>
                          <a:cs typeface="Times New Roman"/>
                        </a:rPr>
                        <a:t>Работа с исторической картой</a:t>
                      </a:r>
                      <a:r>
                        <a:rPr lang="ru-RU" sz="1600" dirty="0">
                          <a:latin typeface="Times New Roman"/>
                          <a:ea typeface="Calibri"/>
                          <a:cs typeface="Times New Roman"/>
                        </a:rPr>
                        <a:t>, изучение основных этапов Отечественной войны и итогов.</a:t>
                      </a:r>
                      <a:endParaRPr lang="ru-RU" sz="1600" dirty="0">
                        <a:latin typeface="Calibri"/>
                        <a:ea typeface="Calibri"/>
                        <a:cs typeface="Times New Roman"/>
                      </a:endParaRPr>
                    </a:p>
                  </a:txBody>
                  <a:tcPr marL="46977" marR="46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Промежуточное контрольное мероприятие (на 1 этапе)</a:t>
            </a:r>
            <a:endParaRPr lang="ru-RU" dirty="0"/>
          </a:p>
        </p:txBody>
      </p:sp>
      <p:sp>
        <p:nvSpPr>
          <p:cNvPr id="3" name="Содержимое 2"/>
          <p:cNvSpPr>
            <a:spLocks noGrp="1"/>
          </p:cNvSpPr>
          <p:nvPr>
            <p:ph idx="1"/>
          </p:nvPr>
        </p:nvSpPr>
        <p:spPr/>
        <p:txBody>
          <a:bodyPr>
            <a:normAutofit/>
          </a:bodyPr>
          <a:lstStyle/>
          <a:p>
            <a:r>
              <a:rPr lang="ru-RU" b="1" dirty="0" smtClean="0"/>
              <a:t>Промежуточное контрольное мероприятие </a:t>
            </a:r>
            <a:r>
              <a:rPr lang="ru-RU" dirty="0" smtClean="0"/>
              <a:t>проводится на уроке по теме «Отечественная война 1812 года»</a:t>
            </a:r>
          </a:p>
          <a:p>
            <a:r>
              <a:rPr lang="ru-RU" b="1" dirty="0" smtClean="0"/>
              <a:t>Объект оценивания: </a:t>
            </a:r>
            <a:r>
              <a:rPr lang="ru-RU" dirty="0" smtClean="0"/>
              <a:t>письменный ответ</a:t>
            </a:r>
            <a:r>
              <a:rPr lang="ru-RU" b="1" dirty="0" smtClean="0"/>
              <a:t> </a:t>
            </a:r>
            <a:r>
              <a:rPr lang="ru-RU" dirty="0" smtClean="0"/>
              <a:t>ученика. </a:t>
            </a:r>
          </a:p>
          <a:p>
            <a:r>
              <a:rPr lang="ru-RU" b="1" dirty="0" smtClean="0"/>
              <a:t>Техническое задание: </a:t>
            </a:r>
            <a:r>
              <a:rPr lang="ru-RU" dirty="0" smtClean="0"/>
              <a:t>прочитай тексты и выполни задания. На выполнение работы отводится 10-15 минут.</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Техническое задание</a:t>
            </a:r>
            <a:endParaRPr lang="ru-RU" dirty="0"/>
          </a:p>
        </p:txBody>
      </p:sp>
      <p:sp>
        <p:nvSpPr>
          <p:cNvPr id="3" name="Содержимое 2"/>
          <p:cNvSpPr>
            <a:spLocks noGrp="1"/>
          </p:cNvSpPr>
          <p:nvPr>
            <p:ph idx="1"/>
          </p:nvPr>
        </p:nvSpPr>
        <p:spPr/>
        <p:txBody>
          <a:bodyPr/>
          <a:lstStyle/>
          <a:p>
            <a:pPr marL="514350" indent="-514350">
              <a:buAutoNum type="arabicPeriod"/>
            </a:pPr>
            <a:r>
              <a:rPr lang="ru-RU" dirty="0" smtClean="0"/>
              <a:t>Прочитайте документы.</a:t>
            </a:r>
          </a:p>
          <a:p>
            <a:pPr marL="514350" indent="-514350">
              <a:buNone/>
            </a:pPr>
            <a:r>
              <a:rPr lang="ru-RU" dirty="0" smtClean="0"/>
              <a:t>2. Определите, о каком событии идет речь.</a:t>
            </a:r>
          </a:p>
          <a:p>
            <a:pPr>
              <a:buNone/>
            </a:pPr>
            <a:r>
              <a:rPr lang="ru-RU" dirty="0" smtClean="0"/>
              <a:t>3. Выделите, какие причины войны отмечают правители двух стран.</a:t>
            </a:r>
          </a:p>
          <a:p>
            <a:pPr>
              <a:buNone/>
            </a:pPr>
            <a:r>
              <a:rPr lang="ru-RU" dirty="0" smtClean="0"/>
              <a:t>4. Запишите ответ в таблицу.</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892</Words>
  <Application>Microsoft Office PowerPoint</Application>
  <PresentationFormat>Экран (4:3)</PresentationFormat>
  <Paragraphs>141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«Формирование умения устанавливать причинно-следственные связи в ходе работы с историческим текстом»</vt:lpstr>
      <vt:lpstr>ВИДЫ ПРИЧИННО-СЛЕДСТВЕННЫХ СВЯЗЕЙ</vt:lpstr>
      <vt:lpstr>КЛЮЧЕВЫЕ ПОНЯТИЯ: </vt:lpstr>
      <vt:lpstr>Слайд 4</vt:lpstr>
      <vt:lpstr>Параллель, на которой производится оценивание: 8 – е классы</vt:lpstr>
      <vt:lpstr>Слайд 6</vt:lpstr>
      <vt:lpstr>Начальный этап формирования умения</vt:lpstr>
      <vt:lpstr>Промежуточное контрольное мероприятие (на 1 этапе)</vt:lpstr>
      <vt:lpstr>Техническое задание</vt:lpstr>
      <vt:lpstr>Слайд 10</vt:lpstr>
      <vt:lpstr>Объект оценивания:</vt:lpstr>
      <vt:lpstr>Критерии и параметры оценивания</vt:lpstr>
      <vt:lpstr>Ответы</vt:lpstr>
      <vt:lpstr>Итоги апробации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умения устанавливать причинно-следственные связи в ходе работы с историческим текстом»</dc:title>
  <dc:creator>РИТАЛЁША</dc:creator>
  <cp:lastModifiedBy>МАРИНА</cp:lastModifiedBy>
  <cp:revision>8</cp:revision>
  <dcterms:created xsi:type="dcterms:W3CDTF">2017-11-02T15:52:42Z</dcterms:created>
  <dcterms:modified xsi:type="dcterms:W3CDTF">2018-11-26T15:17:48Z</dcterms:modified>
</cp:coreProperties>
</file>